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4" r:id="rId4"/>
    <p:sldId id="263" r:id="rId5"/>
    <p:sldId id="259" r:id="rId6"/>
    <p:sldId id="260" r:id="rId7"/>
    <p:sldId id="266" r:id="rId8"/>
    <p:sldId id="261" r:id="rId9"/>
    <p:sldId id="265" r:id="rId10"/>
    <p:sldId id="262" r:id="rId11"/>
    <p:sldId id="267" r:id="rId12"/>
    <p:sldId id="268" r:id="rId13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CB2839-1C58-4BCF-A979-9A1F76285043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B0334B-A01B-4ED9-84B2-4047E9C40D52}" type="datetime1">
              <a:rPr lang="pt-PT" smtClean="0"/>
              <a:t>21/05/2021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/>
              <a:t>Clique para editar os Estilos de texto do modelo global</a:t>
            </a:r>
            <a:endParaRPr lang="en-US"/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C872B-9021-4EB5-978D-88549561B1BF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9" name="Marcador de Posição do Rodapé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arcador de Posição do Número do Diapositivo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96A2F7-C4B5-4B27-A004-0671785D38D6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pt-pt" dirty="0"/>
              <a:t>Clique para editar o estilo do título do Modelo Global</a:t>
            </a:r>
            <a:endParaRPr lang="en-US" dirty="0"/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Marcador de Posição da Data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6322EC-603C-467A-ABE0-DDADD4D3F055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12" name="Marcador de Posição do Rodapé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Marcador de Posição do Número do Diapositivo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09E755-EDBC-4192-AC9E-FCC227FEE010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9" name="Marcador de Posição do Rodapé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arcador de Posição do Número do Diapositivo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estilo do título do 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96CFE7-A573-4719-8192-DEF0EFA75C09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9" name="Marcador de Posição do Rodapé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arcador de Posição do Número do Diapositivo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897C99-EC67-49CE-86D9-F22CCAECAE5E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 texto do 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 texto do modelo 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pt-pt" dirty="0"/>
              <a:t>Clique para editar os estilos de texto do 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 texto do Modelo 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4A099-40C0-42BE-A240-B8755EA7A0CD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00D0E-9E8B-4A9D-866D-52C1587B5C4A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469DDE-4AA9-46B4-8B4B-ABB43359B0EE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 título do modelo global</a:t>
            </a:r>
          </a:p>
        </p:txBody>
      </p:sp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EBD87A0C-49D4-4622-B87D-BA2C1B765D76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10" name="Marcador de Posição do Rodapé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Marcador de Posição do Número do Diapositivo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Marcador de Posição da Imagem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9E4EDA-B394-40D1-A4AB-5A278200C327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/>
              <a:t>Clique para editar o estilo do título do 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pt"/>
              <a:t>Clique para 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B0569AC-F3A4-423E-A7DC-09E1643F31E7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tâ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â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rive.google.com/open?id=12OnF7rYSqtP3RuIKSy_zCLZajAnM191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play.google.com/store/apps/details?id=com.UFU.Element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biosim.pt/AR/" TargetMode="External"/><Relationship Id="rId7" Type="http://schemas.openxmlformats.org/officeDocument/2006/relationships/hyperlink" Target="http://www.creativitic.es/downloads/augmentedclassv07.pdf" TargetMode="External"/><Relationship Id="rId2" Type="http://schemas.openxmlformats.org/officeDocument/2006/relationships/hyperlink" Target="https://biosim.pt/biosim-augmented-realit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biosim.pt/wp-content/uploads/2018/11/movie.mp4?_=1" TargetMode="External"/><Relationship Id="rId4" Type="http://schemas.openxmlformats.org/officeDocument/2006/relationships/hyperlink" Target="https://biosim.pt/wp-content/uploads/2018/11/BioSIM-AR-Molecules-30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__XWuGBvao?start=33&amp;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datasciencebr?source=post_page-----930b5cc2aa42--------------------------------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real-paris.co.uk/virtual-try-on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bBJfrkZRDI?feature=oembed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R1Zve3tRpw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video" Target="https://www.youtube.com/embed/23LsenwJp40?start=5&amp;feature=oembed" TargetMode="External"/><Relationship Id="rId1" Type="http://schemas.openxmlformats.org/officeDocument/2006/relationships/video" Target="https://www.youtube.com/embed/46crIXxalP8?start=6&amp;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_R5ZVWMhzM?start=12&amp;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ângulo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411" y="1565631"/>
            <a:ext cx="3028701" cy="915190"/>
          </a:xfrm>
        </p:spPr>
        <p:txBody>
          <a:bodyPr rtlCol="0">
            <a:noAutofit/>
          </a:bodyPr>
          <a:lstStyle/>
          <a:p>
            <a:pPr rtl="0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INTERATIVOS</a:t>
            </a:r>
          </a:p>
          <a:p>
            <a:pPr rtl="0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Pedro Faria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/>
            <a:endParaRPr lang="pt-pt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m 5" descr="Grande plano de um logótipo&#10;&#10;Descrição gerada automaticament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15074D4-C4A5-4B3B-B03E-83AE81C1D7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29411" y="939213"/>
            <a:ext cx="10513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Realidade Virtual/Aumentada e a Internet das Coisas (</a:t>
            </a:r>
            <a:r>
              <a:rPr kumimoji="0" lang="pt-PT" altLang="pt-PT" sz="2400" b="1" i="0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em Contextos Educativos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AF3EA3-0BCF-4FB0-BE0A-9E66FD2EE390}"/>
              </a:ext>
            </a:extLst>
          </p:cNvPr>
          <p:cNvSpPr txBox="1"/>
          <p:nvPr/>
        </p:nvSpPr>
        <p:spPr>
          <a:xfrm>
            <a:off x="-705424" y="96335"/>
            <a:ext cx="892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Mestrado em Tecnologias de Informação e Comunicação na Educação - MTICE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FE98CF-AEF2-44B6-B6AD-E53B277169F6}"/>
              </a:ext>
            </a:extLst>
          </p:cNvPr>
          <p:cNvSpPr txBox="1"/>
          <p:nvPr/>
        </p:nvSpPr>
        <p:spPr>
          <a:xfrm>
            <a:off x="7052806" y="2708978"/>
            <a:ext cx="4448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França Teixeira Dias de Passos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EC0C7C7-28F7-4CFE-BD6C-966E08A5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469DDE-4AA9-46B4-8B4B-ABB43359B0EE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51DDFF0-CFD1-4B51-88AE-4222646BC355}"/>
              </a:ext>
            </a:extLst>
          </p:cNvPr>
          <p:cNvSpPr txBox="1"/>
          <p:nvPr/>
        </p:nvSpPr>
        <p:spPr>
          <a:xfrm>
            <a:off x="3371354" y="564986"/>
            <a:ext cx="530352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Exemplos no Ensino de Físico-Química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A081C9-F4EA-4E1D-9936-6071A38B0EA4}"/>
              </a:ext>
            </a:extLst>
          </p:cNvPr>
          <p:cNvSpPr txBox="1"/>
          <p:nvPr/>
        </p:nvSpPr>
        <p:spPr>
          <a:xfrm>
            <a:off x="324017" y="1122742"/>
            <a:ext cx="8907447" cy="173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lang="pt-PT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</a:t>
            </a:r>
            <a:r>
              <a:rPr lang="pt-P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Chemistry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possibilita a aprendizagem da estrutura atómica, através da RA.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 na plataforma </a:t>
            </a:r>
            <a:r>
              <a:rPr lang="pt-PT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(Google Play), é necessário fazer o download da aplicação, que pode ser acedido com o QR </a:t>
            </a:r>
            <a:r>
              <a:rPr lang="pt-P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(Teresinha </a:t>
            </a:r>
            <a:r>
              <a:rPr lang="pt-P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al., 2019)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Cartões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download </a:t>
            </a:r>
            <a:r>
              <a:rPr lang="pt-PT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AQUI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0C686A4-55CA-4ECA-8AFD-0D17C3BD18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40" y="1026651"/>
            <a:ext cx="2079377" cy="196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B7EFE1D-A840-4EE9-B1EF-A77B24BE9738}"/>
              </a:ext>
            </a:extLst>
          </p:cNvPr>
          <p:cNvSpPr txBox="1"/>
          <p:nvPr/>
        </p:nvSpPr>
        <p:spPr>
          <a:xfrm>
            <a:off x="260406" y="3892840"/>
            <a:ext cx="9034668" cy="1632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O </a:t>
            </a:r>
            <a:r>
              <a:rPr lang="pt-P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pt-P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Tabela </a:t>
            </a:r>
            <a:r>
              <a:rPr lang="pt-PT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Periodica</a:t>
            </a:r>
            <a:r>
              <a:rPr lang="pt-P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um aplicativo móvel desenvolvido para plataforma </a:t>
            </a:r>
            <a:r>
              <a:rPr lang="pt-PT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Android 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o objetivo de proporcionar uma nova visualização da Tabela Periódica e dos elementos químicos. (Guimarães </a:t>
            </a:r>
            <a:r>
              <a:rPr lang="pt-P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al., 2018)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aplicativo pode ser obtido na Play </a:t>
            </a:r>
            <a:r>
              <a:rPr lang="pt-P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AQUI</a:t>
            </a:r>
            <a:r>
              <a:rPr lang="pt-PT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QR </a:t>
            </a:r>
            <a:r>
              <a:rPr lang="pt-PT" sz="16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9A238C4-FC80-433A-832B-2A25457DC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82" y="3763150"/>
            <a:ext cx="2140935" cy="21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4A64BB2-D1F0-48E9-A1FE-B6D10D0D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469DDE-4AA9-46B4-8B4B-ABB43359B0EE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BDD3C3-93AB-4BF0-B956-CEAD97575D2A}"/>
              </a:ext>
            </a:extLst>
          </p:cNvPr>
          <p:cNvSpPr txBox="1"/>
          <p:nvPr/>
        </p:nvSpPr>
        <p:spPr>
          <a:xfrm>
            <a:off x="491769" y="1340650"/>
            <a:ext cx="8501156" cy="1678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3 - A </a:t>
            </a:r>
            <a:r>
              <a:rPr lang="pt-PT" sz="16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pagzzina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PT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BioSIMAR</a:t>
            </a:r>
            <a:r>
              <a:rPr lang="pt-PT" sz="1600" b="0" u="sng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1600" b="0" u="sng" dirty="0" err="1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Camera</a:t>
            </a:r>
            <a:r>
              <a:rPr lang="pt-PT" sz="16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um software de RA, para visualização de moléculas, que pode ser acedido em </a:t>
            </a:r>
            <a:r>
              <a:rPr lang="pt-PT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qualquer dispositivo fixo ou móvel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aplicativo é usado online e são facultados os </a:t>
            </a:r>
            <a:r>
              <a:rPr lang="pt-PT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cartões para </a:t>
            </a:r>
            <a:r>
              <a:rPr lang="pt-PT" sz="1600" i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download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Vídeo: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https://biosim.pt/wp-content/uploads/2018/11/movie.mp4?_=1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ou QR </a:t>
            </a:r>
            <a:r>
              <a:rPr lang="pt-PT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2BD1B7-DEA8-402E-A156-08985CB36318}"/>
              </a:ext>
            </a:extLst>
          </p:cNvPr>
          <p:cNvSpPr txBox="1"/>
          <p:nvPr/>
        </p:nvSpPr>
        <p:spPr>
          <a:xfrm>
            <a:off x="3371354" y="564986"/>
            <a:ext cx="530352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Exemplos no Ensino de Físico-Química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9AB1B05-3B89-48A0-A7BA-DA078F00479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04" y="4325988"/>
            <a:ext cx="2215846" cy="201479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0AC1C2F-D7DC-491D-B84B-1BDE15BEB890}"/>
              </a:ext>
            </a:extLst>
          </p:cNvPr>
          <p:cNvSpPr txBox="1"/>
          <p:nvPr/>
        </p:nvSpPr>
        <p:spPr>
          <a:xfrm>
            <a:off x="587184" y="4200514"/>
            <a:ext cx="8310325" cy="173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</a:t>
            </a:r>
            <a:r>
              <a:rPr lang="pt-PT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QuimicAR</a:t>
            </a:r>
            <a:r>
              <a:rPr lang="pt-P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este 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aplicativo é em parte limitativo, porque não possui muitos cartões. Serve para simular em RA reações químicas e visualizar moléculas.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 para instalar o software está disponível no google play – QR </a:t>
            </a:r>
            <a:r>
              <a:rPr lang="pt-P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ao lado.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Cartões: </a:t>
            </a:r>
            <a:r>
              <a:rPr lang="pt-PT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http://www.creativitic.es/downloads/augmentedclassv07.pdf</a:t>
            </a:r>
            <a:r>
              <a:rPr lang="pt-P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6876D34-F6D3-4B7C-AB3D-F0B457F3E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4469" y="1113057"/>
            <a:ext cx="207891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9B6BF2B-85F9-4AC8-A010-4C7343A3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469DDE-4AA9-46B4-8B4B-ABB43359B0EE}" type="datetime1">
              <a:rPr lang="pt-PT" smtClean="0"/>
              <a:t>21/05/2021</a:t>
            </a:fld>
            <a:endParaRPr lang="en-US" dirty="0"/>
          </a:p>
        </p:txBody>
      </p:sp>
      <p:pic>
        <p:nvPicPr>
          <p:cNvPr id="3" name="Multimédia Online 2" title="Moleculas">
            <a:hlinkClick r:id="" action="ppaction://media"/>
            <a:extLst>
              <a:ext uri="{FF2B5EF4-FFF2-40B4-BE49-F238E27FC236}">
                <a16:creationId xmlns:a16="http://schemas.microsoft.com/office/drawing/2014/main" id="{7FBC23C7-CCB0-486F-8419-7ADF382799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3227" y="670402"/>
            <a:ext cx="9764950" cy="55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51343AC-015A-4085-9679-EEE6C662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469DDE-4AA9-46B4-8B4B-ABB43359B0EE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03C5002-FA0A-4868-8612-C8F20B809299}"/>
              </a:ext>
            </a:extLst>
          </p:cNvPr>
          <p:cNvSpPr txBox="1"/>
          <p:nvPr/>
        </p:nvSpPr>
        <p:spPr>
          <a:xfrm>
            <a:off x="731519" y="850789"/>
            <a:ext cx="360194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Tecnologias emergentes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7188A3-F6EE-4082-AFF6-D7707A47285A}"/>
              </a:ext>
            </a:extLst>
          </p:cNvPr>
          <p:cNvSpPr txBox="1"/>
          <p:nvPr/>
        </p:nvSpPr>
        <p:spPr>
          <a:xfrm>
            <a:off x="663632" y="2381624"/>
            <a:ext cx="108647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tecnologias emergentes possibilitam criar ou transformar o ambiente, através de inovações tecnológicas e espera-se que venham a influenciar e/ou condicionar, de forma duradora e sistemática, a evolução futura do comércio/economia e da sociedade.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E4B6649-83AF-4D70-996B-04909A3632B4}"/>
              </a:ext>
            </a:extLst>
          </p:cNvPr>
          <p:cNvSpPr txBox="1"/>
          <p:nvPr/>
        </p:nvSpPr>
        <p:spPr>
          <a:xfrm>
            <a:off x="663632" y="4886651"/>
            <a:ext cx="110724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000" dirty="0">
                <a:latin typeface="Arial" panose="020B0604020202020204" pitchFamily="34" charset="0"/>
              </a:rPr>
              <a:t>Com a IA em parceria com a </a:t>
            </a:r>
            <a:r>
              <a:rPr lang="pt-PT" sz="2000" dirty="0"/>
              <a:t>ML,  </a:t>
            </a:r>
            <a:r>
              <a:rPr lang="pt-PT" sz="2000" dirty="0">
                <a:latin typeface="Arial" panose="020B0604020202020204" pitchFamily="34" charset="0"/>
              </a:rPr>
              <a:t>os sistemas/máquinas são “treinados” usando uma quantidade grande de dados e algoritmos, que lhes permitem desenvolver a habilidade de aprender e de como executar tarefas, identificam padrões e tomam decisões com o mínimo de intervenção humana possível. Com o 5G será possível criar cenários muito interessantes para a evolução das várias tecnologias. Poderão estar conectados mais dispositivos e ampliar as comunidades de usuários. </a:t>
            </a:r>
            <a:endParaRPr lang="pt-PT" sz="20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3EE42F-2380-4079-8040-E70F9F6A2B3E}"/>
              </a:ext>
            </a:extLst>
          </p:cNvPr>
          <p:cNvSpPr txBox="1"/>
          <p:nvPr/>
        </p:nvSpPr>
        <p:spPr>
          <a:xfrm>
            <a:off x="663633" y="1499378"/>
            <a:ext cx="1086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Arial" panose="020B0604020202020204" pitchFamily="34" charset="0"/>
              </a:rPr>
              <a:t>A realidade aumentada (RA), a realidade virtual (RV) e a internet das coisas (</a:t>
            </a:r>
            <a:r>
              <a:rPr lang="pt-PT" sz="2000" dirty="0" err="1">
                <a:latin typeface="Arial" panose="020B0604020202020204" pitchFamily="34" charset="0"/>
              </a:rPr>
              <a:t>IoT</a:t>
            </a:r>
            <a:r>
              <a:rPr lang="pt-PT" sz="2000" dirty="0">
                <a:latin typeface="Arial" panose="020B0604020202020204" pitchFamily="34" charset="0"/>
              </a:rPr>
              <a:t>) são o que se designa por </a:t>
            </a:r>
            <a:r>
              <a:rPr lang="pt-PT" sz="2000" u="sng" dirty="0">
                <a:latin typeface="Arial" panose="020B0604020202020204" pitchFamily="34" charset="0"/>
              </a:rPr>
              <a:t>tecnologias emergentes e inovadoras</a:t>
            </a:r>
            <a:r>
              <a:rPr lang="pt-PT" sz="2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4DECF63-9DA6-4ECB-869E-A0525A216FA4}"/>
              </a:ext>
            </a:extLst>
          </p:cNvPr>
          <p:cNvSpPr txBox="1"/>
          <p:nvPr/>
        </p:nvSpPr>
        <p:spPr>
          <a:xfrm>
            <a:off x="663632" y="3429000"/>
            <a:ext cx="1086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Arial" panose="020B0604020202020204" pitchFamily="34" charset="0"/>
              </a:rPr>
              <a:t>Com os avanços da </a:t>
            </a:r>
            <a:r>
              <a:rPr lang="pt-PT" sz="2000" dirty="0" err="1">
                <a:latin typeface="Arial" panose="020B0604020202020204" pitchFamily="34" charset="0"/>
              </a:rPr>
              <a:t>IoT</a:t>
            </a:r>
            <a:r>
              <a:rPr lang="pt-PT" sz="2000" dirty="0">
                <a:latin typeface="Arial" panose="020B0604020202020204" pitchFamily="34" charset="0"/>
              </a:rPr>
              <a:t>, cresce a necessidade de ferramentas de Inteligência Artificial (</a:t>
            </a:r>
            <a:r>
              <a:rPr lang="pt-PT" sz="2000" dirty="0"/>
              <a:t>“IA limitada”</a:t>
            </a:r>
            <a:r>
              <a:rPr lang="pt-PT" sz="2000" dirty="0">
                <a:latin typeface="Arial" panose="020B0604020202020204" pitchFamily="34" charset="0"/>
              </a:rPr>
              <a:t>) e </a:t>
            </a:r>
            <a:r>
              <a:rPr lang="pt-PT" sz="2000" dirty="0" err="1">
                <a:latin typeface="Arial" panose="020B0604020202020204" pitchFamily="34" charset="0"/>
              </a:rPr>
              <a:t>Machine</a:t>
            </a:r>
            <a:r>
              <a:rPr lang="pt-PT" sz="2000" dirty="0">
                <a:latin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</a:rPr>
              <a:t>Learning</a:t>
            </a:r>
            <a:r>
              <a:rPr lang="pt-PT" sz="2000" dirty="0">
                <a:latin typeface="Arial" panose="020B0604020202020204" pitchFamily="34" charset="0"/>
              </a:rPr>
              <a:t> (ML) para lidar com o mundo dos dados, de uma forma que seja mais acessível para as empresas. Com a tecnologia de ML, há melhor experiência ao cliente, mais consumo e maior volume de negócios. </a:t>
            </a:r>
          </a:p>
        </p:txBody>
      </p:sp>
    </p:spTree>
    <p:extLst>
      <p:ext uri="{BB962C8B-B14F-4D97-AF65-F5344CB8AC3E}">
        <p14:creationId xmlns:p14="http://schemas.microsoft.com/office/powerpoint/2010/main" val="9217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8E080F4-F3EF-49A0-A823-97380253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469DDE-4AA9-46B4-8B4B-ABB43359B0EE}" type="datetime1">
              <a:rPr lang="pt-PT" smtClean="0"/>
              <a:t>21/05/2021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A8C99E-8A25-4234-952E-E7F40F888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55" y="1934937"/>
            <a:ext cx="8412482" cy="448897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9267FE1-C3AD-4668-B786-C10F4616F95C}"/>
              </a:ext>
            </a:extLst>
          </p:cNvPr>
          <p:cNvSpPr txBox="1"/>
          <p:nvPr/>
        </p:nvSpPr>
        <p:spPr>
          <a:xfrm rot="16200000">
            <a:off x="8654370" y="4745217"/>
            <a:ext cx="2236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Fonte: Data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Brigade</a:t>
            </a:r>
            <a:endParaRPr lang="pt-P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7F2C85-469C-4C6F-81C5-52EF0E74DFD5}"/>
              </a:ext>
            </a:extLst>
          </p:cNvPr>
          <p:cNvSpPr txBox="1"/>
          <p:nvPr/>
        </p:nvSpPr>
        <p:spPr>
          <a:xfrm>
            <a:off x="4102872" y="549083"/>
            <a:ext cx="395179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Evoluindo …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4405D9F-370F-4E88-A9D5-2548AFC73B30}"/>
              </a:ext>
            </a:extLst>
          </p:cNvPr>
          <p:cNvSpPr txBox="1"/>
          <p:nvPr/>
        </p:nvSpPr>
        <p:spPr>
          <a:xfrm>
            <a:off x="447457" y="1010748"/>
            <a:ext cx="11297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Redes Neurais/Neuronais Artificiais</a:t>
            </a:r>
            <a:r>
              <a:rPr lang="pt-PT" sz="2000" dirty="0"/>
              <a:t>: </a:t>
            </a:r>
            <a:r>
              <a:rPr lang="pt-PT" sz="2000" dirty="0" err="1"/>
              <a:t>Deep</a:t>
            </a:r>
            <a:r>
              <a:rPr lang="pt-PT" sz="2000" dirty="0"/>
              <a:t> </a:t>
            </a:r>
            <a:r>
              <a:rPr lang="pt-PT" sz="2000" dirty="0" err="1"/>
              <a:t>Learning</a:t>
            </a:r>
            <a:r>
              <a:rPr lang="pt-PT" sz="2000" dirty="0"/>
              <a:t> (camadas das redes neurais)  permitiu muitas aplicações práticas de </a:t>
            </a:r>
            <a:r>
              <a:rPr lang="pt-PT" sz="2000" dirty="0" err="1"/>
              <a:t>machine</a:t>
            </a:r>
            <a:r>
              <a:rPr lang="pt-PT" sz="2000" dirty="0"/>
              <a:t> </a:t>
            </a:r>
            <a:r>
              <a:rPr lang="pt-PT" sz="2000" dirty="0" err="1"/>
              <a:t>learning</a:t>
            </a:r>
            <a:r>
              <a:rPr lang="pt-PT" sz="2000" dirty="0"/>
              <a:t> e por extensão o campo todo de IA. Com a ajuda de </a:t>
            </a:r>
            <a:r>
              <a:rPr lang="pt-PT" sz="2000" dirty="0" err="1"/>
              <a:t>Deep</a:t>
            </a:r>
            <a:r>
              <a:rPr lang="pt-PT" sz="2000" dirty="0"/>
              <a:t> </a:t>
            </a:r>
            <a:r>
              <a:rPr lang="pt-PT" sz="2000" dirty="0" err="1"/>
              <a:t>Learning</a:t>
            </a:r>
            <a:r>
              <a:rPr lang="pt-PT" sz="2000" dirty="0"/>
              <a:t>, a IA pode chegar onde a nossa imaginação quiser. </a:t>
            </a:r>
          </a:p>
        </p:txBody>
      </p:sp>
    </p:spTree>
    <p:extLst>
      <p:ext uri="{BB962C8B-B14F-4D97-AF65-F5344CB8AC3E}">
        <p14:creationId xmlns:p14="http://schemas.microsoft.com/office/powerpoint/2010/main" val="26958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D5051B5-B376-4392-8C9E-3E7995A6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469DDE-4AA9-46B4-8B4B-ABB43359B0EE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650EF3-3DD6-4464-ADD7-C016142CF06F}"/>
              </a:ext>
            </a:extLst>
          </p:cNvPr>
          <p:cNvSpPr txBox="1"/>
          <p:nvPr/>
        </p:nvSpPr>
        <p:spPr>
          <a:xfrm>
            <a:off x="4102872" y="549083"/>
            <a:ext cx="395179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Conceitos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34A86-F652-4AFC-BAAE-BB17B3B17B1F}"/>
              </a:ext>
            </a:extLst>
          </p:cNvPr>
          <p:cNvSpPr txBox="1"/>
          <p:nvPr/>
        </p:nvSpPr>
        <p:spPr>
          <a:xfrm>
            <a:off x="535561" y="1296063"/>
            <a:ext cx="322540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Realidade Aumentada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7578301-D401-41A7-AC6E-68FB8B892424}"/>
              </a:ext>
            </a:extLst>
          </p:cNvPr>
          <p:cNvSpPr txBox="1"/>
          <p:nvPr/>
        </p:nvSpPr>
        <p:spPr>
          <a:xfrm>
            <a:off x="535561" y="2699572"/>
            <a:ext cx="322540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Realidade Virtual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D23125-852E-437F-BA01-B90C7B988489}"/>
              </a:ext>
            </a:extLst>
          </p:cNvPr>
          <p:cNvSpPr txBox="1"/>
          <p:nvPr/>
        </p:nvSpPr>
        <p:spPr>
          <a:xfrm>
            <a:off x="535561" y="5031076"/>
            <a:ext cx="322540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Internet das Coisas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FB4A28-2552-44E0-9F96-646296A45A24}"/>
              </a:ext>
            </a:extLst>
          </p:cNvPr>
          <p:cNvSpPr txBox="1"/>
          <p:nvPr/>
        </p:nvSpPr>
        <p:spPr>
          <a:xfrm>
            <a:off x="497216" y="3115372"/>
            <a:ext cx="10880695" cy="1529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Esta tecnologia desliga o utilizador do mundo físico que o rodeia e permite recriar ambientes ou situações da vida real, ou seja, submete o usuário a uma experiência na primeira pessoa, através de estimulações auditivas e visuais do dispositivo utilizado. A Realidade Virtual é considerada uma experiência imersiva, uma vez que faz com que o utilizador se sinta inserido nesse ambiente. Dependendo das funcionalidades do sistema utilizado, poderá interagir ou não com o que vê ao seu redor.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839E81-C8A4-43B1-9D70-21F9C9EAFAA0}"/>
              </a:ext>
            </a:extLst>
          </p:cNvPr>
          <p:cNvSpPr txBox="1"/>
          <p:nvPr/>
        </p:nvSpPr>
        <p:spPr>
          <a:xfrm>
            <a:off x="481715" y="5561937"/>
            <a:ext cx="10880695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Comunicação entre coisas e entre coisas e pessoas, através de sensores inteligentes e softwares que transmitem dados para uma rede. “Comunicação a qualquer momento” + “Comunicação em qualquer lugar” + “Comunicação entre quaisquer Coisas”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A786A5-9884-4588-BE9B-432151AA8A50}"/>
              </a:ext>
            </a:extLst>
          </p:cNvPr>
          <p:cNvSpPr txBox="1"/>
          <p:nvPr/>
        </p:nvSpPr>
        <p:spPr>
          <a:xfrm>
            <a:off x="481716" y="1805724"/>
            <a:ext cx="10880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 ambiente virtual é inserido no espaço físico em tempo real, projeta informação digital no mundo real. A imagem computacional é vista no mundo físico através dos dispositivos. </a:t>
            </a:r>
          </a:p>
        </p:txBody>
      </p:sp>
    </p:spTree>
    <p:extLst>
      <p:ext uri="{BB962C8B-B14F-4D97-AF65-F5344CB8AC3E}">
        <p14:creationId xmlns:p14="http://schemas.microsoft.com/office/powerpoint/2010/main" val="38168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1F20369-95B2-4C82-98CD-906E15B0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469DDE-4AA9-46B4-8B4B-ABB43359B0EE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241D5AB-CC46-4A99-80A8-58BE247864BF}"/>
              </a:ext>
            </a:extLst>
          </p:cNvPr>
          <p:cNvSpPr txBox="1"/>
          <p:nvPr/>
        </p:nvSpPr>
        <p:spPr>
          <a:xfrm>
            <a:off x="4102872" y="549083"/>
            <a:ext cx="395179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Exemplos de aplicações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344549-E0AE-4862-BD48-3F909D7A84DD}"/>
              </a:ext>
            </a:extLst>
          </p:cNvPr>
          <p:cNvSpPr txBox="1"/>
          <p:nvPr/>
        </p:nvSpPr>
        <p:spPr>
          <a:xfrm>
            <a:off x="442457" y="1010748"/>
            <a:ext cx="2682406" cy="464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b="1" dirty="0"/>
              <a:t>Realidade Aumentada</a:t>
            </a:r>
          </a:p>
          <a:p>
            <a:pPr algn="just">
              <a:lnSpc>
                <a:spcPct val="150000"/>
              </a:lnSpc>
            </a:pPr>
            <a:endParaRPr lang="pt-PT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b="1" dirty="0"/>
              <a:t>Realidade Virtual</a:t>
            </a:r>
          </a:p>
          <a:p>
            <a:pPr algn="just">
              <a:lnSpc>
                <a:spcPct val="150000"/>
              </a:lnSpc>
            </a:pPr>
            <a:endParaRPr lang="pt-PT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b="1" dirty="0"/>
              <a:t>Internet das Coisas</a:t>
            </a:r>
          </a:p>
          <a:p>
            <a:pPr algn="just">
              <a:lnSpc>
                <a:spcPct val="150000"/>
              </a:lnSpc>
            </a:pPr>
            <a:endParaRPr lang="pt-PT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b="1" dirty="0"/>
              <a:t>Inteligência Artificial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PT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b="1" dirty="0" err="1"/>
              <a:t>Machine</a:t>
            </a:r>
            <a:r>
              <a:rPr lang="pt-PT" b="1" dirty="0"/>
              <a:t> </a:t>
            </a:r>
            <a:r>
              <a:rPr lang="pt-PT" b="1" dirty="0" err="1"/>
              <a:t>Learning</a:t>
            </a:r>
            <a:endParaRPr lang="pt-PT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PT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b="1" dirty="0"/>
              <a:t>Tecnologia 5G</a:t>
            </a:r>
          </a:p>
        </p:txBody>
      </p:sp>
      <p:sp>
        <p:nvSpPr>
          <p:cNvPr id="5" name="Chaveta à direita 4">
            <a:extLst>
              <a:ext uri="{FF2B5EF4-FFF2-40B4-BE49-F238E27FC236}">
                <a16:creationId xmlns:a16="http://schemas.microsoft.com/office/drawing/2014/main" id="{174EA754-BAEA-428A-A483-9135BA7388B2}"/>
              </a:ext>
            </a:extLst>
          </p:cNvPr>
          <p:cNvSpPr/>
          <p:nvPr/>
        </p:nvSpPr>
        <p:spPr>
          <a:xfrm>
            <a:off x="2717207" y="922883"/>
            <a:ext cx="695349" cy="4939814"/>
          </a:xfrm>
          <a:prstGeom prst="rightBrace">
            <a:avLst>
              <a:gd name="adj1" fmla="val 29762"/>
              <a:gd name="adj2" fmla="val 510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F129E29-8715-4BE7-ACF6-4BA3EF734685}"/>
              </a:ext>
            </a:extLst>
          </p:cNvPr>
          <p:cNvSpPr txBox="1"/>
          <p:nvPr/>
        </p:nvSpPr>
        <p:spPr>
          <a:xfrm>
            <a:off x="3340483" y="1224958"/>
            <a:ext cx="85309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/>
              <a:t>1 - Assistentes virtuais (Siri, Cortana, Alexia: </a:t>
            </a:r>
            <a:r>
              <a:rPr lang="pt-PT" sz="1600" dirty="0"/>
              <a:t>auxiliam em tarefas básicas</a:t>
            </a:r>
            <a:r>
              <a:rPr lang="pt-PT" sz="1600" b="1" dirty="0"/>
              <a:t>)</a:t>
            </a:r>
          </a:p>
          <a:p>
            <a:pPr algn="just"/>
            <a:r>
              <a:rPr lang="pt-PT" sz="1600" b="1" dirty="0"/>
              <a:t>2 – Transportes: </a:t>
            </a:r>
            <a:r>
              <a:rPr lang="pt-PT" sz="1600" dirty="0"/>
              <a:t>logística, aconselhamento de percursos, Veículos autónomos.</a:t>
            </a:r>
          </a:p>
          <a:p>
            <a:pPr algn="just"/>
            <a:r>
              <a:rPr lang="pt-PT" sz="1600" b="1" dirty="0"/>
              <a:t>3 – Segurança: </a:t>
            </a:r>
            <a:r>
              <a:rPr lang="pt-PT" sz="1600" dirty="0"/>
              <a:t>sistemas e softwares, com tecnologia baseada em IA, </a:t>
            </a:r>
            <a:r>
              <a:rPr lang="pt-PT" sz="1600" dirty="0" err="1"/>
              <a:t>cyber</a:t>
            </a:r>
            <a:r>
              <a:rPr lang="pt-PT" sz="1600" dirty="0"/>
              <a:t> segurança</a:t>
            </a:r>
          </a:p>
          <a:p>
            <a:pPr algn="just"/>
            <a:r>
              <a:rPr lang="pt-PT" sz="1600" b="1" dirty="0"/>
              <a:t>4 – Medicina: </a:t>
            </a:r>
            <a:r>
              <a:rPr lang="pt-PT" sz="1600" dirty="0"/>
              <a:t>exames e diagnósticos sofisticados dependem de IA para serem mais precisos</a:t>
            </a:r>
          </a:p>
          <a:p>
            <a:pPr algn="just"/>
            <a:r>
              <a:rPr lang="pt-PT" sz="1600" b="1" dirty="0"/>
              <a:t>5 – Alimentação: </a:t>
            </a:r>
            <a:r>
              <a:rPr lang="pt-PT" sz="1600" dirty="0"/>
              <a:t>revolucionando</a:t>
            </a:r>
            <a:r>
              <a:rPr lang="pt-PT" sz="1600" b="1" dirty="0"/>
              <a:t> </a:t>
            </a:r>
            <a:r>
              <a:rPr lang="pt-PT" sz="1600" dirty="0"/>
              <a:t>os procedimentos industriais, algoritmos fundamentados em IA, que tornam capaz a obtenção de grandes volumes de dados, com foco na experiência do consumidor</a:t>
            </a:r>
          </a:p>
          <a:p>
            <a:pPr algn="just"/>
            <a:r>
              <a:rPr lang="pt-PT" sz="1600" b="1" dirty="0"/>
              <a:t>6 – Entretenimento: </a:t>
            </a:r>
            <a:r>
              <a:rPr lang="pt-PT" sz="1600" dirty="0"/>
              <a:t>Jogos (óculos de RV + IA), cinema e uma infinidade de aplicações incríveis (dispositivos móveis) na produção de conteúdo, com algoritmos tratando textos, imagens, áudio e vídeo. </a:t>
            </a:r>
            <a:r>
              <a:rPr lang="pt-PT" sz="1600" b="1" dirty="0"/>
              <a:t>Exemplo:</a:t>
            </a:r>
            <a:r>
              <a:rPr lang="pt-PT" sz="1600" dirty="0"/>
              <a:t> sugestões de filmes e séries da Netflix, vídeos sugeridos pelo YouTube, sites de compras nas redes sociais, classificação de imagens ou reconhecimento de rostos no Facebook.…</a:t>
            </a:r>
          </a:p>
          <a:p>
            <a:pPr algn="just"/>
            <a:r>
              <a:rPr lang="pt-PT" sz="1600" b="1" dirty="0"/>
              <a:t>7 - Mercado de trabalho: </a:t>
            </a:r>
            <a:r>
              <a:rPr lang="pt-PT" sz="1600" dirty="0"/>
              <a:t>uso de dados, com os </a:t>
            </a:r>
            <a:r>
              <a:rPr lang="pt-PT" sz="1600" b="1" dirty="0"/>
              <a:t>programas de IA</a:t>
            </a:r>
            <a:r>
              <a:rPr lang="pt-PT" sz="1600" dirty="0"/>
              <a:t>, aperfeiçoam a experiência humana, em vez de substituí-la. “Colocar as pessoas certas nas posições certas - Plataformas de experiência de talentos.” Medir o sucesso dos colaboradores de uma maneira muito mais ágil e tangível. </a:t>
            </a:r>
          </a:p>
          <a:p>
            <a:pPr algn="just"/>
            <a:r>
              <a:rPr lang="pt-PT" sz="1600" b="1" dirty="0"/>
              <a:t>8 - Casa inteligente: </a:t>
            </a:r>
            <a:r>
              <a:rPr lang="pt-PT" sz="1600" dirty="0"/>
              <a:t>eletrodomésticos inteligentes, ou seja, com base em dados de IA, permitem comunicação wireless e programação com telemóvel. Por exemplo, uma cozinha integrada com despensa que se “comuniquem” com o frigorífico, de modo a evitar o desperdício. </a:t>
            </a:r>
          </a:p>
          <a:p>
            <a:pPr algn="just"/>
            <a:r>
              <a:rPr lang="pt-PT" sz="1600" b="1" dirty="0"/>
              <a:t>9 - Automação de processos robóticos: </a:t>
            </a:r>
            <a:r>
              <a:rPr lang="pt-PT" sz="1600" dirty="0"/>
              <a:t>delegar tarefas repetitivas aos robôs.</a:t>
            </a:r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38077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5A14533-849F-4E2A-8940-CD44DFA7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469DDE-4AA9-46B4-8B4B-ABB43359B0EE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68D3BC-1536-40C9-AF43-21D6F3802EE8}"/>
              </a:ext>
            </a:extLst>
          </p:cNvPr>
          <p:cNvSpPr txBox="1"/>
          <p:nvPr/>
        </p:nvSpPr>
        <p:spPr>
          <a:xfrm>
            <a:off x="4120100" y="572937"/>
            <a:ext cx="395179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Exemplos de aplicações 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3FE267A-0BF0-4D20-9276-641728AAF43D}"/>
              </a:ext>
            </a:extLst>
          </p:cNvPr>
          <p:cNvSpPr txBox="1"/>
          <p:nvPr/>
        </p:nvSpPr>
        <p:spPr>
          <a:xfrm>
            <a:off x="657224" y="1329404"/>
            <a:ext cx="10845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A IKEA usa-a já como ferramenta de marketing. </a:t>
            </a:r>
          </a:p>
          <a:p>
            <a:pPr algn="just"/>
            <a:r>
              <a:rPr lang="pt-PT" dirty="0"/>
              <a:t>Graças à app IKEA </a:t>
            </a:r>
            <a:r>
              <a:rPr lang="pt-PT" dirty="0" err="1"/>
              <a:t>Place</a:t>
            </a:r>
            <a:r>
              <a:rPr lang="pt-PT" dirty="0"/>
              <a:t>, os potenciais clientes da gigante de mobiliário podem ‘ver’ os artigos na própria casa, tendo assim noção de como se enquadram em determinado espaço.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3D3C99-E9F6-4DA4-BCAB-074A9C8D014D}"/>
              </a:ext>
            </a:extLst>
          </p:cNvPr>
          <p:cNvSpPr txBox="1"/>
          <p:nvPr/>
        </p:nvSpPr>
        <p:spPr>
          <a:xfrm>
            <a:off x="657224" y="2634827"/>
            <a:ext cx="5579827" cy="304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Aplicativo da cosmética:</a:t>
            </a:r>
            <a:endParaRPr lang="pt-P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Loreal</a:t>
            </a:r>
            <a:r>
              <a:rPr lang="pt-PT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Virtual </a:t>
            </a:r>
            <a:r>
              <a:rPr lang="pt-PT" sz="20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Try</a:t>
            </a:r>
            <a:r>
              <a:rPr lang="pt-PT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pt-PT" sz="20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on</a:t>
            </a:r>
            <a:r>
              <a:rPr lang="pt-PT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pt-PT" sz="20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Makeup</a:t>
            </a:r>
            <a:r>
              <a:rPr lang="pt-PT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pt-P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O uso desta tecnologia RA, proporciona, além de uma experiência do cliente, uma compra mais assertiva dos produtos. Com o recurso da ferramenta, a cliente pode experimentar mais de 100 produtos de forma rápida, divertida e inteligente. </a:t>
            </a:r>
          </a:p>
        </p:txBody>
      </p:sp>
      <p:pic>
        <p:nvPicPr>
          <p:cNvPr id="3" name="Multimédia Online 2" title="Virtually Try On Makeup | Makeup Genius | L’Oreal">
            <a:hlinkClick r:id="" action="ppaction://media"/>
            <a:extLst>
              <a:ext uri="{FF2B5EF4-FFF2-40B4-BE49-F238E27FC236}">
                <a16:creationId xmlns:a16="http://schemas.microsoft.com/office/drawing/2014/main" id="{38AF8B4D-672D-4846-8415-E5607882C9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88350" y="2992005"/>
            <a:ext cx="5014385" cy="28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992AC20-A462-4B43-AA5C-E1D7648C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469DDE-4AA9-46B4-8B4B-ABB43359B0EE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35BE92-57A4-43EA-85D1-A7E2196DABF8}"/>
              </a:ext>
            </a:extLst>
          </p:cNvPr>
          <p:cNvSpPr txBox="1"/>
          <p:nvPr/>
        </p:nvSpPr>
        <p:spPr>
          <a:xfrm>
            <a:off x="816605" y="1723148"/>
            <a:ext cx="5279394" cy="3411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Medicina:</a:t>
            </a:r>
            <a:endParaRPr lang="pt-P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dirty="0"/>
              <a:t>Aplicação de RA designada como “</a:t>
            </a:r>
            <a:r>
              <a:rPr lang="pt-PT" dirty="0" err="1"/>
              <a:t>VeinViewer</a:t>
            </a:r>
            <a:r>
              <a:rPr lang="pt-PT" dirty="0"/>
              <a:t>”. Através desta aplicação, o médico ou enfermeiro consegue ver, em tempo real, o mapa superficial das veias subcutâneas. Permite mostrar a localização exata das veias até uma profundidade de 1cm. Muito útil em procedimentos médicos que envolvem microcirurgias.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4AF027-3A0A-4A70-92F1-18CCE7D2FC52}"/>
              </a:ext>
            </a:extLst>
          </p:cNvPr>
          <p:cNvSpPr txBox="1"/>
          <p:nvPr/>
        </p:nvSpPr>
        <p:spPr>
          <a:xfrm>
            <a:off x="4120100" y="572937"/>
            <a:ext cx="395179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Exemplos de aplicações RA</a:t>
            </a:r>
          </a:p>
        </p:txBody>
      </p:sp>
      <p:pic>
        <p:nvPicPr>
          <p:cNvPr id="3" name="Multimédia Online 2" title="VeinViewer IV Video">
            <a:hlinkClick r:id="" action="ppaction://media"/>
            <a:extLst>
              <a:ext uri="{FF2B5EF4-FFF2-40B4-BE49-F238E27FC236}">
                <a16:creationId xmlns:a16="http://schemas.microsoft.com/office/drawing/2014/main" id="{4A3B868D-4913-4EE3-9D65-6CD21B7C91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07734" y="1833706"/>
            <a:ext cx="5647055" cy="31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09F0EAF-C62D-4F02-A478-4C41ED1F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469DDE-4AA9-46B4-8B4B-ABB43359B0EE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1C606B-896E-41F4-B200-09DAD0F83E45}"/>
              </a:ext>
            </a:extLst>
          </p:cNvPr>
          <p:cNvSpPr txBox="1"/>
          <p:nvPr/>
        </p:nvSpPr>
        <p:spPr>
          <a:xfrm>
            <a:off x="7791644" y="538692"/>
            <a:ext cx="395179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Exemplos de aplicações RV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247588-35BC-4855-BFA4-E781BE38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692"/>
            <a:ext cx="6344545" cy="48853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6438932-C565-4F40-B385-09919D125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871" y="4166829"/>
            <a:ext cx="5966129" cy="262221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E3C6F65-4470-4362-9AA0-4E7431E332CF}"/>
              </a:ext>
            </a:extLst>
          </p:cNvPr>
          <p:cNvSpPr txBox="1"/>
          <p:nvPr/>
        </p:nvSpPr>
        <p:spPr>
          <a:xfrm>
            <a:off x="257712" y="6201231"/>
            <a:ext cx="3670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/>
              <a:t>Fonte: https://www.iberdrola.com/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5F7F2F-2D68-4E2B-BE9E-1D8A16B5F4A3}"/>
              </a:ext>
            </a:extLst>
          </p:cNvPr>
          <p:cNvSpPr txBox="1"/>
          <p:nvPr/>
        </p:nvSpPr>
        <p:spPr>
          <a:xfrm>
            <a:off x="6518606" y="1191624"/>
            <a:ext cx="5224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Assistentes virtuais Siri, Cortana, Alexia: auxiliam em tarefas básicas (</a:t>
            </a: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conjugam os smartphones com a </a:t>
            </a:r>
            <a:r>
              <a:rPr lang="pt-PT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IoT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pt-PT" sz="2000" dirty="0"/>
          </a:p>
        </p:txBody>
      </p:sp>
      <p:pic>
        <p:nvPicPr>
          <p:cNvPr id="6" name="Multimédia Online 5" title="Uma nova forma de olhar o coração">
            <a:hlinkClick r:id="" action="ppaction://media"/>
            <a:extLst>
              <a:ext uri="{FF2B5EF4-FFF2-40B4-BE49-F238E27FC236}">
                <a16:creationId xmlns:a16="http://schemas.microsoft.com/office/drawing/2014/main" id="{E597FE31-A722-401E-9EBB-C1DB49184A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47308" y="2317307"/>
            <a:ext cx="2888672" cy="1632100"/>
          </a:xfrm>
          <a:prstGeom prst="rect">
            <a:avLst/>
          </a:prstGeom>
        </p:spPr>
      </p:pic>
      <p:pic>
        <p:nvPicPr>
          <p:cNvPr id="9" name="Multimédia Online 8" title="Aviation Maintenance Trainer">
            <a:hlinkClick r:id="" action="ppaction://media"/>
            <a:extLst>
              <a:ext uri="{FF2B5EF4-FFF2-40B4-BE49-F238E27FC236}">
                <a16:creationId xmlns:a16="http://schemas.microsoft.com/office/drawing/2014/main" id="{B0B87FDA-EC21-4D1D-AC64-CF31C8B772A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9308685" y="2317307"/>
            <a:ext cx="2888672" cy="16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A0898-DF03-4B43-9321-6DC0449A1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45" y="48140"/>
            <a:ext cx="4017818" cy="6809860"/>
          </a:xfrm>
          <a:prstGeom prst="rect">
            <a:avLst/>
          </a:prstGeom>
          <a:noFill/>
        </p:spPr>
      </p:pic>
      <p:sp>
        <p:nvSpPr>
          <p:cNvPr id="2" name="Marcador de Posição da Data 1" hidden="1">
            <a:extLst>
              <a:ext uri="{FF2B5EF4-FFF2-40B4-BE49-F238E27FC236}">
                <a16:creationId xmlns:a16="http://schemas.microsoft.com/office/drawing/2014/main" id="{1FB3C6C9-8EBA-4D9C-8D18-02A7A305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FB469DDE-4AA9-46B4-8B4B-ABB43359B0EE}" type="datetime1">
              <a:rPr lang="pt-PT" smtClean="0"/>
              <a:pPr rtl="0">
                <a:spcAft>
                  <a:spcPts val="600"/>
                </a:spcAft>
              </a:pPr>
              <a:t>21/05/2021</a:t>
            </a:fld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246B2D-2063-4616-9717-6B3B2D3CA039}"/>
              </a:ext>
            </a:extLst>
          </p:cNvPr>
          <p:cNvSpPr txBox="1"/>
          <p:nvPr/>
        </p:nvSpPr>
        <p:spPr>
          <a:xfrm>
            <a:off x="2332864" y="559082"/>
            <a:ext cx="395179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 rtl="0">
              <a:defRPr lang="pt-pt"/>
            </a:defPPr>
            <a:lvl1pPr algn="ctr">
              <a:defRPr sz="2400" b="1"/>
            </a:lvl1pPr>
          </a:lstStyle>
          <a:p>
            <a:r>
              <a:rPr lang="pt-PT" dirty="0"/>
              <a:t>Exemplos de aplicações </a:t>
            </a:r>
            <a:r>
              <a:rPr lang="pt-PT" dirty="0" err="1"/>
              <a:t>IoT</a:t>
            </a:r>
            <a:endParaRPr lang="pt-PT" dirty="0"/>
          </a:p>
        </p:txBody>
      </p:sp>
      <p:pic>
        <p:nvPicPr>
          <p:cNvPr id="3" name="Multimédia Online 2" title="Internet of things">
            <a:hlinkClick r:id="" action="ppaction://media"/>
            <a:extLst>
              <a:ext uri="{FF2B5EF4-FFF2-40B4-BE49-F238E27FC236}">
                <a16:creationId xmlns:a16="http://schemas.microsoft.com/office/drawing/2014/main" id="{CD6C8AE0-ED20-40DC-8720-A9393C28DF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8854" y="1734705"/>
            <a:ext cx="6879251" cy="38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68_TF33552983" id="{7E2CAAD0-1BF9-41CA-9F0A-10C012483691}" vid="{406C7F29-3274-4C36-84DD-86177416B65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{FB27B607-0D29-4283-931B-FACE10C6A8BB}tf33552983_win32</Template>
  <TotalTime>1110</TotalTime>
  <Words>1220</Words>
  <Application>Microsoft Office PowerPoint</Application>
  <PresentationFormat>Ecrã Panorâmico</PresentationFormat>
  <Paragraphs>77</Paragraphs>
  <Slides>12</Slides>
  <Notes>0</Notes>
  <HiddenSlides>0</HiddenSlides>
  <MMClips>6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Wingdings</vt:lpstr>
      <vt:lpstr>Wingdings 2</vt:lpstr>
      <vt:lpstr>DividendVTI</vt:lpstr>
      <vt:lpstr>A Realidade Virtual/Aumentada e a Internet das Coisas (IoT) em Contextos Educativos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Realidade Virtual/Aumentada e a Internet das Coisas (IoT) em Contextos Educativos</dc:title>
  <dc:creator>Maria França Passos</dc:creator>
  <cp:lastModifiedBy>Maria França Passos</cp:lastModifiedBy>
  <cp:revision>51</cp:revision>
  <dcterms:created xsi:type="dcterms:W3CDTF">2021-05-18T17:15:28Z</dcterms:created>
  <dcterms:modified xsi:type="dcterms:W3CDTF">2021-05-21T18:57:54Z</dcterms:modified>
</cp:coreProperties>
</file>